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83" r:id="rId2"/>
    <p:sldId id="293" r:id="rId3"/>
    <p:sldId id="256" r:id="rId4"/>
    <p:sldId id="292" r:id="rId5"/>
    <p:sldId id="291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4" r:id="rId14"/>
    <p:sldId id="29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 showGuides="1">
      <p:cViewPr varScale="1">
        <p:scale>
          <a:sx n="103" d="100"/>
          <a:sy n="103" d="100"/>
        </p:scale>
        <p:origin x="144" y="3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0B7D31-A360-2B4C-A768-B3AE7E7A6205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726BD-6F8D-DD4D-A18C-ED75D4C9C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618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3D2E8-E5E6-8F4C-92B2-A264A0CA892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38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spocc</a:t>
            </a:r>
            <a:r>
              <a:rPr lang="en-US" dirty="0"/>
              <a:t>- 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Global Biodiversity Information Facility ('GBIF'), 'USGSs' Biodiversity Information Serving Our Nation ('BISON'), '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iNaturalist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', Berkeley 'Ecoinformatics' Engine, '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eBird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', Integrated Digitized 'Biocollections' ('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iDigBio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'), '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VertNet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', Ocean 'Biogeographic' Information System ('OBIS'), and Atlas of Living Australia ('ALA'). Includes functionality for retrieving species occurrence data, and combining those data.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Ridigbio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-</a:t>
            </a:r>
            <a:r>
              <a:rPr lang="en-US" b="1" i="0" dirty="0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Interface to the </a:t>
            </a:r>
            <a:r>
              <a:rPr lang="en-US" b="1" i="0" dirty="0" err="1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iDigBio</a:t>
            </a:r>
            <a:r>
              <a:rPr lang="en-US" b="1" i="0" dirty="0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 Data API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8726BD-6F8D-DD4D-A18C-ED75D4C9CA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961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BB5D1-375E-EB4A-A1B2-18B7CA4DF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BF7DF-0DEE-1B40-8766-79542ACA91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5244D-B141-084A-BC88-71C98C065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24A81-31D7-F544-915F-70B96562D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8C23-29B2-3444-A1AA-213C2D76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305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63BDA-3E89-2141-87E6-4DC998056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C4C0D8-7712-A140-BE43-89ACE8AAB2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800DF-299C-6242-B36F-B7F0FE592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6566E-F9B9-2D46-9D89-7AB6E079A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129CB-CC4D-D945-B8CF-62E0DBF6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66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34030A-50A0-4C47-BA68-23B140D51F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BE5B4A-5F7C-2E4D-AE18-A21F883D51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BF291-F8F0-C34F-BADE-D94D455B5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48A5D-18F0-B54D-B417-D3490BAB2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5C414-026A-1C4E-A833-E2277679E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8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97A72-F82C-1D41-9DBA-75E66F854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D543B-86F0-2C4D-A91D-391582BC7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294A7-AAD3-4B47-B7A1-08DB556DA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345C5-4CCA-D04B-9C0F-2516AA8A9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9ED63-9A7D-354C-BF84-EE296FA6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16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0B3AC-7986-464B-ADE2-4E3F53A33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BADE2-5C56-904A-9786-112D62134E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D9215-53BB-5549-B554-FC932F4E5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3004D-C08A-D44E-B169-8928046B7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5933A-7FAF-DE43-AA74-E11C0E75D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43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B93D6-0649-0B47-90B0-2B55EC430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B4E28-B9B6-0543-8975-8D40648801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C7146-A0A0-294E-B185-9B92B6F129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D07FB-F250-4A4A-8818-ED111DE43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9D6B8E-1EC7-904F-8FCC-A83677643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00E42-B507-E246-822A-7EB2E12EC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03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5008D-4D41-8A47-98C8-087AEF73D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351F37-35DD-7545-A5BE-DCD92D794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51361B-52A8-0D41-936F-A575DBDD4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B5C5C1-E011-DA43-A3E8-F270245EA1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A0FF01-7774-1448-B751-033BDEB45A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96C9A5-57BA-0E4D-9825-8F351A66F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6E0298-C879-8F45-B8F1-4A375374B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BC207D-5283-4E46-8A97-E90C94B5F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74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798DE-54D4-814D-A012-92EE31448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F7E4F9-A856-BB4E-B896-9F1263F3A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44BF74-AE31-B342-9EA2-0EAA0D526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976CF9-875E-1F44-A37C-3B5824FC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85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A976D5-1359-5146-848D-020EBF89A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E9DA2C-2BA6-994E-B123-4639FD513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C4015-0CBC-2440-8681-3247A5B17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456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D5670-F95E-0C48-972F-45EEEB4BB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C15F4-7839-9B4D-9E24-FC5D3BB4B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62746-AC36-A149-8CDB-D5C7CC922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C7BD6D-03C8-0248-A80F-D48EE71A5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0562DF-A7C1-4D44-8745-12C1DFF36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1D092A-91E9-9D43-8A37-CAE4E1360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5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7A972-4C7C-F947-83ED-5C0165853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22256C-9566-C84D-A311-417445925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4D033B-4910-E442-9385-84D8690AC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41DAE7-0712-B649-B3A9-19BC096E4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93CBF6-2A85-784D-9E07-CBB7E2F44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5ACE3-4C49-DB42-A5CC-487E79926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9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6598F8-595E-6A41-B8B6-AF929DB65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281E7-25A5-5143-955A-528D84F3A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7EE47-17AD-3041-A819-5CEC28BC94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8D4698-85BA-8B42-903F-55387751A43E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33959-6B22-954D-950A-DF92D8A754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6B37-6ECB-EE4D-A56B-2A783F9582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55EB5-10A3-9242-85AD-31ADE2F35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35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gaynor1/CURE-FL-Plants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odiversity-specimen-data/specimen-data-use-case" TargetMode="External"/><Relationship Id="rId2" Type="http://schemas.openxmlformats.org/officeDocument/2006/relationships/hyperlink" Target="https://github.com/biodiversity-specimen-data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73653"/>
            <a:ext cx="9144000" cy="3207235"/>
          </a:xfrm>
        </p:spPr>
        <p:txBody>
          <a:bodyPr>
            <a:no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Data Download</a:t>
            </a:r>
            <a:br>
              <a:rPr lang="en-US" sz="6600" dirty="0">
                <a:solidFill>
                  <a:srgbClr val="0070C0"/>
                </a:solidFill>
              </a:rPr>
            </a:br>
            <a:endParaRPr lang="en-US" sz="6600" b="1" dirty="0">
              <a:solidFill>
                <a:srgbClr val="0070C0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209800" y="3886200"/>
            <a:ext cx="77724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 descr="band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9" b="18633"/>
          <a:stretch/>
        </p:blipFill>
        <p:spPr>
          <a:xfrm>
            <a:off x="-108230" y="-378237"/>
            <a:ext cx="12367364" cy="2335735"/>
          </a:xfrm>
          <a:prstGeom prst="rect">
            <a:avLst/>
          </a:prstGeom>
        </p:spPr>
      </p:pic>
      <p:pic>
        <p:nvPicPr>
          <p:cNvPr id="8" name="Picture 6" descr="https://www.idigbio.org/wiki/_media/idigbio_logo_rgb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986" y="5687065"/>
            <a:ext cx="3299215" cy="101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490750" y="4399062"/>
            <a:ext cx="31116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800" dirty="0">
              <a:solidFill>
                <a:srgbClr val="0070C0"/>
              </a:solidFill>
            </a:endParaRPr>
          </a:p>
          <a:p>
            <a:pPr algn="ctr"/>
            <a:r>
              <a:rPr lang="en-US" sz="2800" dirty="0">
                <a:solidFill>
                  <a:srgbClr val="0070C0"/>
                </a:solidFill>
              </a:rPr>
              <a:t>University of Florida</a:t>
            </a:r>
          </a:p>
        </p:txBody>
      </p:sp>
    </p:spTree>
    <p:extLst>
      <p:ext uri="{BB962C8B-B14F-4D97-AF65-F5344CB8AC3E}">
        <p14:creationId xmlns:p14="http://schemas.microsoft.com/office/powerpoint/2010/main" val="2536149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621BA16-A43C-0A41-9B1C-3F4E4693FC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534" b="69003"/>
          <a:stretch/>
        </p:blipFill>
        <p:spPr>
          <a:xfrm>
            <a:off x="0" y="1464353"/>
            <a:ext cx="10698480" cy="92333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5686A54-6281-6444-999A-8E9DC96623A9}"/>
              </a:ext>
            </a:extLst>
          </p:cNvPr>
          <p:cNvSpPr/>
          <p:nvPr/>
        </p:nvSpPr>
        <p:spPr>
          <a:xfrm>
            <a:off x="457200" y="457200"/>
            <a:ext cx="945643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Processing </a:t>
            </a:r>
            <a:r>
              <a:rPr lang="en-US" sz="5400" dirty="0" err="1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spocc</a:t>
            </a:r>
            <a:r>
              <a:rPr lang="en-US" sz="5400" dirty="0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 - Synonyms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4F08E-4263-2A44-9EC4-EBFFF66B0C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495" b="9813"/>
          <a:stretch/>
        </p:blipFill>
        <p:spPr>
          <a:xfrm>
            <a:off x="99164" y="2748955"/>
            <a:ext cx="10698480" cy="224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17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F706D5-E4C4-2349-B215-99A66184BE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429"/>
          <a:stretch/>
        </p:blipFill>
        <p:spPr>
          <a:xfrm>
            <a:off x="0" y="1603332"/>
            <a:ext cx="12192000" cy="294324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31D55AF-0189-3442-A1E6-AAC4014D371E}"/>
              </a:ext>
            </a:extLst>
          </p:cNvPr>
          <p:cNvSpPr/>
          <p:nvPr/>
        </p:nvSpPr>
        <p:spPr>
          <a:xfrm>
            <a:off x="457200" y="457200"/>
            <a:ext cx="1022587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Processing </a:t>
            </a:r>
            <a:r>
              <a:rPr lang="en-US" sz="5400" dirty="0" err="1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spocc</a:t>
            </a:r>
            <a:r>
              <a:rPr lang="en-US" sz="5400" dirty="0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 – Data Format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26534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F0210-05C9-B94E-BC03-7B03EF8A1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5872D1-10B8-8040-9F2F-12B29EDD68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60"/>
          <a:stretch/>
        </p:blipFill>
        <p:spPr>
          <a:xfrm>
            <a:off x="423886" y="1380530"/>
            <a:ext cx="11344228" cy="58183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209A21-8B12-3446-B1B1-6BB33D9EFFEB}"/>
              </a:ext>
            </a:extLst>
          </p:cNvPr>
          <p:cNvSpPr/>
          <p:nvPr/>
        </p:nvSpPr>
        <p:spPr>
          <a:xfrm>
            <a:off x="457200" y="457200"/>
            <a:ext cx="776366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Saving downloaded data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05037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4E20165-5B98-3C45-A417-9F8F6D640C45}"/>
              </a:ext>
            </a:extLst>
          </p:cNvPr>
          <p:cNvGrpSpPr>
            <a:grpSpLocks noChangeAspect="1"/>
          </p:cNvGrpSpPr>
          <p:nvPr/>
        </p:nvGrpSpPr>
        <p:grpSpPr>
          <a:xfrm>
            <a:off x="647272" y="1928367"/>
            <a:ext cx="2842419" cy="2834640"/>
            <a:chOff x="806165" y="405028"/>
            <a:chExt cx="1338036" cy="133437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3A89DE3-9C6A-314B-A48B-7C0A2DE77D30}"/>
                </a:ext>
              </a:extLst>
            </p:cNvPr>
            <p:cNvSpPr/>
            <p:nvPr/>
          </p:nvSpPr>
          <p:spPr>
            <a:xfrm>
              <a:off x="806165" y="405028"/>
              <a:ext cx="1338036" cy="13343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F7B79F6-704C-A748-A3C6-6C9BD619B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7983" y="613780"/>
              <a:ext cx="914400" cy="28270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3FAA9A3-C661-D542-A94C-57EEC4FBD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6459" y="863690"/>
              <a:ext cx="917448" cy="4572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638BE1-F53B-944B-8AB7-64EDC95C3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84519" y="1288096"/>
              <a:ext cx="781328" cy="286060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7C90F04-B756-BF4B-9C4C-B9DE27DA2590}"/>
              </a:ext>
            </a:extLst>
          </p:cNvPr>
          <p:cNvSpPr txBox="1"/>
          <p:nvPr/>
        </p:nvSpPr>
        <p:spPr>
          <a:xfrm>
            <a:off x="647272" y="6780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5C9108C-4D4B-A445-8BF1-6F5951F1D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Helvetica" pitchFamily="2" charset="0"/>
              </a:rPr>
              <a:t>Other considerations: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3764CA-F0AB-EF41-B40C-64E2E5C11013}"/>
              </a:ext>
            </a:extLst>
          </p:cNvPr>
          <p:cNvSpPr txBox="1"/>
          <p:nvPr/>
        </p:nvSpPr>
        <p:spPr>
          <a:xfrm>
            <a:off x="3542483" y="1491258"/>
            <a:ext cx="66271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Download from multiple repositories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Identify flagged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Identify data for georeferencing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r>
              <a:rPr lang="en-US" sz="3200" dirty="0"/>
              <a:t>		 </a:t>
            </a:r>
          </a:p>
        </p:txBody>
      </p:sp>
    </p:spTree>
    <p:extLst>
      <p:ext uri="{BB962C8B-B14F-4D97-AF65-F5344CB8AC3E}">
        <p14:creationId xmlns:p14="http://schemas.microsoft.com/office/powerpoint/2010/main" val="1683859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4E20165-5B98-3C45-A417-9F8F6D640C45}"/>
              </a:ext>
            </a:extLst>
          </p:cNvPr>
          <p:cNvGrpSpPr>
            <a:grpSpLocks noChangeAspect="1"/>
          </p:cNvGrpSpPr>
          <p:nvPr/>
        </p:nvGrpSpPr>
        <p:grpSpPr>
          <a:xfrm>
            <a:off x="647272" y="1928367"/>
            <a:ext cx="2842419" cy="2834640"/>
            <a:chOff x="806165" y="405028"/>
            <a:chExt cx="1338036" cy="133437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3A89DE3-9C6A-314B-A48B-7C0A2DE77D30}"/>
                </a:ext>
              </a:extLst>
            </p:cNvPr>
            <p:cNvSpPr/>
            <p:nvPr/>
          </p:nvSpPr>
          <p:spPr>
            <a:xfrm>
              <a:off x="806165" y="405028"/>
              <a:ext cx="1338036" cy="13343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F7B79F6-704C-A748-A3C6-6C9BD619B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7983" y="613780"/>
              <a:ext cx="914400" cy="28270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3FAA9A3-C661-D542-A94C-57EEC4FBD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6459" y="863690"/>
              <a:ext cx="917448" cy="4572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638BE1-F53B-944B-8AB7-64EDC95C3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84519" y="1288096"/>
              <a:ext cx="781328" cy="286060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7C90F04-B756-BF4B-9C4C-B9DE27DA2590}"/>
              </a:ext>
            </a:extLst>
          </p:cNvPr>
          <p:cNvSpPr txBox="1"/>
          <p:nvPr/>
        </p:nvSpPr>
        <p:spPr>
          <a:xfrm>
            <a:off x="647272" y="6780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5C9108C-4D4B-A445-8BF1-6F5951F1D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Helvetica" pitchFamily="2" charset="0"/>
              </a:rPr>
              <a:t>Other considerations: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3764CA-F0AB-EF41-B40C-64E2E5C11013}"/>
              </a:ext>
            </a:extLst>
          </p:cNvPr>
          <p:cNvSpPr txBox="1"/>
          <p:nvPr/>
        </p:nvSpPr>
        <p:spPr>
          <a:xfrm>
            <a:off x="3542483" y="1491258"/>
            <a:ext cx="662713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Download from multiple repositories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Identify flagged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Identify data for georeferencing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r>
              <a:rPr lang="en-US" sz="3200" dirty="0"/>
              <a:t>		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2B2388-E152-9748-BE2B-87E569AD10FE}"/>
              </a:ext>
            </a:extLst>
          </p:cNvPr>
          <p:cNvGrpSpPr/>
          <p:nvPr/>
        </p:nvGrpSpPr>
        <p:grpSpPr>
          <a:xfrm>
            <a:off x="5214486" y="3079214"/>
            <a:ext cx="3447675" cy="1899987"/>
            <a:chOff x="5214486" y="3079214"/>
            <a:chExt cx="3447675" cy="189998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D6062D3-4CD9-F24A-A9D9-F7002EF2D2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31507"/>
            <a:stretch/>
          </p:blipFill>
          <p:spPr>
            <a:xfrm>
              <a:off x="5766166" y="3079214"/>
              <a:ext cx="2344314" cy="1450143"/>
            </a:xfrm>
            <a:prstGeom prst="rect">
              <a:avLst/>
            </a:prstGeom>
          </p:spPr>
        </p:pic>
        <p:sp>
          <p:nvSpPr>
            <p:cNvPr id="13" name="TextBox 12">
              <a:hlinkClick r:id="rId6"/>
              <a:extLst>
                <a:ext uri="{FF2B5EF4-FFF2-40B4-BE49-F238E27FC236}">
                  <a16:creationId xmlns:a16="http://schemas.microsoft.com/office/drawing/2014/main" id="{2F4A58ED-3309-9241-B23A-82C4E8DA7A48}"/>
                </a:ext>
              </a:extLst>
            </p:cNvPr>
            <p:cNvSpPr txBox="1"/>
            <p:nvPr/>
          </p:nvSpPr>
          <p:spPr>
            <a:xfrm>
              <a:off x="5214486" y="4517536"/>
              <a:ext cx="34476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hlinkClick r:id="rId6"/>
                </a:rPr>
                <a:t>mgaynor1/CURE-FL-Plants</a:t>
              </a:r>
              <a:endParaRPr lang="en-US" sz="2400" dirty="0"/>
            </a:p>
          </p:txBody>
        </p:sp>
      </p:grp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5AF79-AFE2-734D-A6ED-7AB5E5BF8B3D}"/>
              </a:ext>
            </a:extLst>
          </p:cNvPr>
          <p:cNvSpPr/>
          <p:nvPr/>
        </p:nvSpPr>
        <p:spPr>
          <a:xfrm>
            <a:off x="3489691" y="1592494"/>
            <a:ext cx="6918030" cy="137988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153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ABF41-150B-E744-A05D-19EA062F3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Allows users to interact with a system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0EDD170-DB03-8C42-B8FF-C5ACB64288F2}"/>
              </a:ext>
            </a:extLst>
          </p:cNvPr>
          <p:cNvSpPr txBox="1">
            <a:spLocks/>
          </p:cNvSpPr>
          <p:nvPr/>
        </p:nvSpPr>
        <p:spPr>
          <a:xfrm>
            <a:off x="364731" y="470171"/>
            <a:ext cx="1163548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accent6"/>
                </a:solidFill>
                <a:latin typeface="Helvetica" pitchFamily="2" charset="0"/>
              </a:rPr>
              <a:t>API</a:t>
            </a:r>
            <a:r>
              <a:rPr lang="en-US" sz="5400" dirty="0">
                <a:latin typeface="Helvetica" pitchFamily="2" charset="0"/>
              </a:rPr>
              <a:t> = </a:t>
            </a:r>
            <a:r>
              <a:rPr lang="en-US" sz="5400" dirty="0">
                <a:solidFill>
                  <a:schemeClr val="accent6"/>
                </a:solidFill>
                <a:latin typeface="Helvetica" pitchFamily="2" charset="0"/>
              </a:rPr>
              <a:t>A</a:t>
            </a:r>
            <a:r>
              <a:rPr lang="en-US" sz="5400" dirty="0">
                <a:latin typeface="Helvetica" pitchFamily="2" charset="0"/>
              </a:rPr>
              <a:t>pplication </a:t>
            </a:r>
            <a:r>
              <a:rPr lang="en-US" sz="5400" dirty="0">
                <a:solidFill>
                  <a:schemeClr val="accent6"/>
                </a:solidFill>
                <a:latin typeface="Helvetica" pitchFamily="2" charset="0"/>
              </a:rPr>
              <a:t>P</a:t>
            </a:r>
            <a:r>
              <a:rPr lang="en-US" sz="5400" dirty="0">
                <a:latin typeface="Helvetica" pitchFamily="2" charset="0"/>
              </a:rPr>
              <a:t>rogramming </a:t>
            </a:r>
            <a:r>
              <a:rPr lang="en-US" sz="5400" dirty="0">
                <a:solidFill>
                  <a:schemeClr val="accent6"/>
                </a:solidFill>
                <a:latin typeface="Helvetica" pitchFamily="2" charset="0"/>
              </a:rPr>
              <a:t>I</a:t>
            </a:r>
            <a:r>
              <a:rPr lang="en-US" sz="5400" dirty="0">
                <a:latin typeface="Helvetica" pitchFamily="2" charset="0"/>
              </a:rPr>
              <a:t>nterface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657272-D3F6-AF48-A8EA-33D4C3B5D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720" y="3091676"/>
            <a:ext cx="2351092" cy="24921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74FD7BF-E218-854C-8989-32320BC8B0C9}"/>
              </a:ext>
            </a:extLst>
          </p:cNvPr>
          <p:cNvSpPr txBox="1"/>
          <p:nvPr/>
        </p:nvSpPr>
        <p:spPr>
          <a:xfrm>
            <a:off x="1540702" y="5505929"/>
            <a:ext cx="1541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Database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C2CEC6-241A-F842-8811-CE29AA147536}"/>
              </a:ext>
            </a:extLst>
          </p:cNvPr>
          <p:cNvSpPr txBox="1"/>
          <p:nvPr/>
        </p:nvSpPr>
        <p:spPr>
          <a:xfrm>
            <a:off x="4606732" y="5641937"/>
            <a:ext cx="1300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Interface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496C69-62B8-1348-A2A6-2C0374A35F74}"/>
              </a:ext>
            </a:extLst>
          </p:cNvPr>
          <p:cNvSpPr/>
          <p:nvPr/>
        </p:nvSpPr>
        <p:spPr>
          <a:xfrm>
            <a:off x="4741633" y="3198030"/>
            <a:ext cx="1013784" cy="238580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D51CABAC-62B5-054F-8E78-1FCC5637F311}"/>
              </a:ext>
            </a:extLst>
          </p:cNvPr>
          <p:cNvSpPr/>
          <p:nvPr/>
        </p:nvSpPr>
        <p:spPr>
          <a:xfrm>
            <a:off x="3486812" y="4069182"/>
            <a:ext cx="934336" cy="35898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3BFB81C3-4C81-C44A-AD91-EB288C737BE0}"/>
              </a:ext>
            </a:extLst>
          </p:cNvPr>
          <p:cNvSpPr/>
          <p:nvPr/>
        </p:nvSpPr>
        <p:spPr>
          <a:xfrm>
            <a:off x="5907666" y="4158265"/>
            <a:ext cx="934336" cy="35898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1599267F-DC74-584F-B38F-A216A71789DD}"/>
              </a:ext>
            </a:extLst>
          </p:cNvPr>
          <p:cNvSpPr/>
          <p:nvPr/>
        </p:nvSpPr>
        <p:spPr>
          <a:xfrm flipH="1">
            <a:off x="5866570" y="4503587"/>
            <a:ext cx="934336" cy="35898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B03D318-2DD8-2940-B813-168B27387098}"/>
              </a:ext>
            </a:extLst>
          </p:cNvPr>
          <p:cNvSpPr/>
          <p:nvPr/>
        </p:nvSpPr>
        <p:spPr>
          <a:xfrm flipH="1">
            <a:off x="3401064" y="4401275"/>
            <a:ext cx="934336" cy="35898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C492C6C-E87D-A645-803D-0844228C407F}"/>
              </a:ext>
            </a:extLst>
          </p:cNvPr>
          <p:cNvGrpSpPr/>
          <p:nvPr/>
        </p:nvGrpSpPr>
        <p:grpSpPr>
          <a:xfrm>
            <a:off x="7432568" y="4683077"/>
            <a:ext cx="4489382" cy="1998794"/>
            <a:chOff x="7140539" y="4683077"/>
            <a:chExt cx="4489382" cy="199879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7ED0CDC-A2CF-6C4D-B1C5-770E93205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14053" y="4884235"/>
              <a:ext cx="1139747" cy="88330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0166436-3756-2D45-80CD-9657FDE485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152" r="26015"/>
            <a:stretch/>
          </p:blipFill>
          <p:spPr>
            <a:xfrm>
              <a:off x="8906127" y="5299818"/>
              <a:ext cx="1294536" cy="138205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67F3F0E-9FD1-1640-9289-B4D9EF1C09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2639" t="32254" r="22018" b="32575"/>
            <a:stretch/>
          </p:blipFill>
          <p:spPr>
            <a:xfrm>
              <a:off x="7241996" y="5040800"/>
              <a:ext cx="1632739" cy="543034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451F8FA-9C8B-0241-9DF0-3B8A442543D0}"/>
                </a:ext>
              </a:extLst>
            </p:cNvPr>
            <p:cNvSpPr/>
            <p:nvPr/>
          </p:nvSpPr>
          <p:spPr>
            <a:xfrm>
              <a:off x="7140539" y="4683077"/>
              <a:ext cx="4489382" cy="198864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F76181-F72E-2C45-AB15-970DD6FA204B}"/>
              </a:ext>
            </a:extLst>
          </p:cNvPr>
          <p:cNvGrpSpPr/>
          <p:nvPr/>
        </p:nvGrpSpPr>
        <p:grpSpPr>
          <a:xfrm>
            <a:off x="8459757" y="2153457"/>
            <a:ext cx="2435004" cy="1915725"/>
            <a:chOff x="8167728" y="2153457"/>
            <a:chExt cx="2435004" cy="1915725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74E8413-6EBB-BA48-9C41-23E08DA9A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67728" y="2481937"/>
              <a:ext cx="2435004" cy="1587245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3AE2EEE-FA0A-9248-A743-3C0C12DC8FD6}"/>
                </a:ext>
              </a:extLst>
            </p:cNvPr>
            <p:cNvSpPr txBox="1"/>
            <p:nvPr/>
          </p:nvSpPr>
          <p:spPr>
            <a:xfrm>
              <a:off x="8795197" y="2153457"/>
              <a:ext cx="1180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Webportal</a:t>
              </a:r>
              <a:endParaRPr lang="en-US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E78F38B-95DD-FE47-BD8A-BD59655C84DE}"/>
              </a:ext>
            </a:extLst>
          </p:cNvPr>
          <p:cNvSpPr txBox="1"/>
          <p:nvPr/>
        </p:nvSpPr>
        <p:spPr>
          <a:xfrm>
            <a:off x="4960603" y="4197329"/>
            <a:ext cx="598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API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2FFE83-2D53-8F41-B8EA-BE3DCF27C39A}"/>
              </a:ext>
            </a:extLst>
          </p:cNvPr>
          <p:cNvSpPr txBox="1"/>
          <p:nvPr/>
        </p:nvSpPr>
        <p:spPr>
          <a:xfrm>
            <a:off x="8593853" y="4645241"/>
            <a:ext cx="2166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Programing language</a:t>
            </a:r>
          </a:p>
        </p:txBody>
      </p:sp>
    </p:spTree>
    <p:extLst>
      <p:ext uri="{BB962C8B-B14F-4D97-AF65-F5344CB8AC3E}">
        <p14:creationId xmlns:p14="http://schemas.microsoft.com/office/powerpoint/2010/main" val="2710175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36A515-9DA6-D84C-AF9B-2881BBA0C4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4762"/>
          <a:stretch/>
        </p:blipFill>
        <p:spPr>
          <a:xfrm>
            <a:off x="1045029" y="226627"/>
            <a:ext cx="9144000" cy="31221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A0D364D-B238-7541-97D7-830FD86A43BA}"/>
              </a:ext>
            </a:extLst>
          </p:cNvPr>
          <p:cNvSpPr/>
          <p:nvPr/>
        </p:nvSpPr>
        <p:spPr>
          <a:xfrm>
            <a:off x="5526505" y="3077994"/>
            <a:ext cx="1684421" cy="64465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FCE019-D194-46EE-8D99-10BA58C273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25" r="9575" b="10609"/>
          <a:stretch/>
        </p:blipFill>
        <p:spPr>
          <a:xfrm>
            <a:off x="1045029" y="538842"/>
            <a:ext cx="9144000" cy="592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654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5C9108C-4D4B-A445-8BF1-6F5951F1D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 err="1">
                <a:latin typeface="Helvetica" pitchFamily="2" charset="0"/>
              </a:rPr>
              <a:t>iDigBio</a:t>
            </a:r>
            <a:r>
              <a:rPr lang="en-US" sz="5400" dirty="0">
                <a:latin typeface="Helvetica" pitchFamily="2" charset="0"/>
              </a:rPr>
              <a:t> API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4364DB5-AE13-6841-A0CB-3EAD1FE011F0}"/>
              </a:ext>
            </a:extLst>
          </p:cNvPr>
          <p:cNvSpPr/>
          <p:nvPr/>
        </p:nvSpPr>
        <p:spPr>
          <a:xfrm>
            <a:off x="1572977" y="5969740"/>
            <a:ext cx="78544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rgbClr val="0366D6"/>
                </a:solidFill>
                <a:latin typeface="-apple-system"/>
                <a:hlinkClick r:id="rId2"/>
              </a:rPr>
              <a:t>biodiversity-specimen-data</a:t>
            </a:r>
            <a:r>
              <a:rPr lang="en-US" sz="2800" dirty="0">
                <a:solidFill>
                  <a:srgbClr val="24292E"/>
                </a:solidFill>
                <a:latin typeface="-apple-system"/>
              </a:rPr>
              <a:t>/</a:t>
            </a:r>
            <a:r>
              <a:rPr lang="en-US" sz="2800" b="1" dirty="0">
                <a:solidFill>
                  <a:srgbClr val="0366D6"/>
                </a:solidFill>
                <a:latin typeface="-apple-system"/>
                <a:hlinkClick r:id="rId3"/>
              </a:rPr>
              <a:t>specimen-data-use-case</a:t>
            </a:r>
            <a:endParaRPr lang="en-US" sz="2800" b="0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DB2570-52C9-C244-A024-9B875FA4AB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1507"/>
          <a:stretch/>
        </p:blipFill>
        <p:spPr>
          <a:xfrm>
            <a:off x="-339822" y="5506279"/>
            <a:ext cx="2344314" cy="1450143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228E47F-0E1B-8F4F-8E88-756E48B32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pitchFamily="2" charset="0"/>
              </a:rPr>
              <a:t>Multiple ways to access the API:</a:t>
            </a:r>
          </a:p>
          <a:p>
            <a:endParaRPr lang="en-US" dirty="0">
              <a:latin typeface="Helvetica" pitchFamily="2" charset="0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1896755-A12A-FE4C-8366-B40293B726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630952"/>
              </p:ext>
            </p:extLst>
          </p:nvPr>
        </p:nvGraphicFramePr>
        <p:xfrm>
          <a:off x="4079809" y="2519309"/>
          <a:ext cx="38079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9989">
                  <a:extLst>
                    <a:ext uri="{9D8B030D-6E8A-4147-A177-3AD203B41FA5}">
                      <a16:colId xmlns:a16="http://schemas.microsoft.com/office/drawing/2014/main" val="1051978584"/>
                    </a:ext>
                  </a:extLst>
                </a:gridCol>
                <a:gridCol w="2117979">
                  <a:extLst>
                    <a:ext uri="{9D8B030D-6E8A-4147-A177-3AD203B41FA5}">
                      <a16:colId xmlns:a16="http://schemas.microsoft.com/office/drawing/2014/main" val="40981924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API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Info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511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Search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ridigbio R package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&lt;100,000 records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740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Download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&gt;100,000 records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182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Record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Single record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163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Media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Single record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828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2382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98A6F-9E55-8242-AE35-0BAE442E9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Helvetica" pitchFamily="2" charset="0"/>
              </a:rPr>
              <a:t>R based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A70B4-B175-B54C-AAE9-B546420C8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800" dirty="0">
                <a:latin typeface="Helvetica" pitchFamily="2" charset="0"/>
              </a:rPr>
              <a:t>“Demo/</a:t>
            </a:r>
            <a:r>
              <a:rPr lang="en-US" sz="2800" dirty="0" err="1">
                <a:latin typeface="Helvetica" pitchFamily="2" charset="0"/>
              </a:rPr>
              <a:t>Rbased</a:t>
            </a:r>
            <a:r>
              <a:rPr lang="en-US" sz="2800" dirty="0">
                <a:latin typeface="Helvetica" pitchFamily="2" charset="0"/>
              </a:rPr>
              <a:t>/</a:t>
            </a:r>
            <a:r>
              <a:rPr lang="en-US" sz="2800" dirty="0" err="1">
                <a:latin typeface="Helvetica" pitchFamily="2" charset="0"/>
              </a:rPr>
              <a:t>CrashCourse</a:t>
            </a:r>
            <a:r>
              <a:rPr lang="en-US" sz="2800" dirty="0">
                <a:latin typeface="Helvetica" pitchFamily="2" charset="0"/>
              </a:rPr>
              <a:t>/</a:t>
            </a:r>
            <a:r>
              <a:rPr lang="en-US" sz="2800" dirty="0" err="1">
                <a:latin typeface="Helvetica" pitchFamily="2" charset="0"/>
              </a:rPr>
              <a:t>CrashCourse.Rproj</a:t>
            </a:r>
            <a:r>
              <a:rPr lang="en-US" sz="2800" dirty="0">
                <a:latin typeface="Helvetica" pitchFamily="2" charset="0"/>
              </a:rPr>
              <a:t>”</a:t>
            </a:r>
          </a:p>
          <a:p>
            <a:pPr lvl="2"/>
            <a:r>
              <a:rPr lang="en-US" sz="2400" dirty="0">
                <a:latin typeface="Helvetica" pitchFamily="2" charset="0"/>
              </a:rPr>
              <a:t>Navigate to </a:t>
            </a:r>
            <a:r>
              <a:rPr lang="en-US" sz="2400" dirty="0" err="1">
                <a:latin typeface="Helvetica" pitchFamily="2" charset="0"/>
              </a:rPr>
              <a:t>Download_Occurence_Data.R</a:t>
            </a:r>
            <a:endParaRPr lang="en-US" sz="2400" dirty="0">
              <a:latin typeface="Helvetica" pitchFamily="2" charset="0"/>
            </a:endParaRPr>
          </a:p>
          <a:p>
            <a:endParaRPr lang="en-US" sz="32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194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5D117-7901-AB4A-88D1-9B4114DD8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F21D51-BAB2-D64B-B1E7-41DDBDD18F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544"/>
          <a:stretch/>
        </p:blipFill>
        <p:spPr>
          <a:xfrm>
            <a:off x="0" y="1515649"/>
            <a:ext cx="12192000" cy="44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4402713-602A-D143-BF20-06A54A76BA7B}"/>
              </a:ext>
            </a:extLst>
          </p:cNvPr>
          <p:cNvSpPr/>
          <p:nvPr/>
        </p:nvSpPr>
        <p:spPr>
          <a:xfrm>
            <a:off x="457200" y="457200"/>
            <a:ext cx="495520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Load Packages</a:t>
            </a:r>
            <a:endParaRPr lang="en-US" sz="2400" dirty="0"/>
          </a:p>
        </p:txBody>
      </p:sp>
      <p:sp>
        <p:nvSpPr>
          <p:cNvPr id="2" name="AutoShape 2" descr="iNaturalist">
            <a:extLst>
              <a:ext uri="{FF2B5EF4-FFF2-40B4-BE49-F238E27FC236}">
                <a16:creationId xmlns:a16="http://schemas.microsoft.com/office/drawing/2014/main" id="{24E08110-2325-447A-9CF7-619FF65346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7E7A7D6C-CDD9-4B50-96A2-BA72F2719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110" y="6230201"/>
            <a:ext cx="1255766" cy="538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 Community for Naturalists · iNaturalist">
            <a:extLst>
              <a:ext uri="{FF2B5EF4-FFF2-40B4-BE49-F238E27FC236}">
                <a16:creationId xmlns:a16="http://schemas.microsoft.com/office/drawing/2014/main" id="{D9F98B5C-DA49-44C5-ACFE-BB70D2D27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390" y="6216004"/>
            <a:ext cx="541867" cy="541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logo">
            <a:extLst>
              <a:ext uri="{FF2B5EF4-FFF2-40B4-BE49-F238E27FC236}">
                <a16:creationId xmlns:a16="http://schemas.microsoft.com/office/drawing/2014/main" id="{A34D7E73-94D4-469E-9DDC-E1FBD9110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76" y="6310798"/>
            <a:ext cx="1255766" cy="352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Atlas of Living Australia">
            <a:extLst>
              <a:ext uri="{FF2B5EF4-FFF2-40B4-BE49-F238E27FC236}">
                <a16:creationId xmlns:a16="http://schemas.microsoft.com/office/drawing/2014/main" id="{47D4A5AC-B97D-4611-95FA-CA0A01DC0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6121" y="6310798"/>
            <a:ext cx="2525845" cy="376992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064" name="Picture 16">
            <a:extLst>
              <a:ext uri="{FF2B5EF4-FFF2-40B4-BE49-F238E27FC236}">
                <a16:creationId xmlns:a16="http://schemas.microsoft.com/office/drawing/2014/main" id="{26982240-1BEC-4084-8002-A9BDC1026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7445" y="6323154"/>
            <a:ext cx="2369863" cy="352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BAA45B-B974-4CB4-8ED9-5F1BC224D9D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67308" y="6351048"/>
            <a:ext cx="2790822" cy="41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876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7EEF1-F348-A640-B8E0-A25E40E73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74E823-B64E-0849-A17B-1486A31007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12"/>
          <a:stretch/>
        </p:blipFill>
        <p:spPr>
          <a:xfrm>
            <a:off x="35302" y="1177446"/>
            <a:ext cx="12121395" cy="58559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E2C31B-B87F-CB4E-888E-03D4F8C05736}"/>
              </a:ext>
            </a:extLst>
          </p:cNvPr>
          <p:cNvSpPr/>
          <p:nvPr/>
        </p:nvSpPr>
        <p:spPr>
          <a:xfrm>
            <a:off x="457200" y="457200"/>
            <a:ext cx="99950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Downloading data using ridigbio</a:t>
            </a:r>
            <a:endParaRPr lang="en-US" sz="2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1D7D6A2-4951-4999-BC5A-40B533C5B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02" t="8842" b="4103"/>
          <a:stretch/>
        </p:blipFill>
        <p:spPr bwMode="auto">
          <a:xfrm>
            <a:off x="10452244" y="159512"/>
            <a:ext cx="1429903" cy="10179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479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42387D-5A26-AF4F-AF2D-7CA0C1C021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70"/>
          <a:stretch/>
        </p:blipFill>
        <p:spPr>
          <a:xfrm>
            <a:off x="1333767" y="1202499"/>
            <a:ext cx="8812316" cy="5655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5A79203-0744-D549-8A6C-7B865A6A1047}"/>
              </a:ext>
            </a:extLst>
          </p:cNvPr>
          <p:cNvSpPr/>
          <p:nvPr/>
        </p:nvSpPr>
        <p:spPr>
          <a:xfrm>
            <a:off x="457200" y="457200"/>
            <a:ext cx="726352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Records only in Florida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65949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9A5124-C693-4A46-80CD-528A46A41E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17"/>
          <a:stretch/>
        </p:blipFill>
        <p:spPr>
          <a:xfrm>
            <a:off x="1068058" y="1215024"/>
            <a:ext cx="10055884" cy="56429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F24B0E6-3807-F14A-B112-4D1BCCBA5EF7}"/>
              </a:ext>
            </a:extLst>
          </p:cNvPr>
          <p:cNvSpPr/>
          <p:nvPr/>
        </p:nvSpPr>
        <p:spPr>
          <a:xfrm>
            <a:off x="457200" y="457200"/>
            <a:ext cx="864852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Data download using </a:t>
            </a:r>
            <a:r>
              <a:rPr lang="en-US" sz="5400" dirty="0" err="1">
                <a:solidFill>
                  <a:prstClr val="black"/>
                </a:solidFill>
                <a:latin typeface="Helvetica" pitchFamily="2" charset="0"/>
                <a:ea typeface="+mj-ea"/>
                <a:cs typeface="+mj-cs"/>
              </a:rPr>
              <a:t>spocc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2229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218</Words>
  <Application>Microsoft Office PowerPoint</Application>
  <PresentationFormat>Widescreen</PresentationFormat>
  <Paragraphs>51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-apple-system</vt:lpstr>
      <vt:lpstr>Arial</vt:lpstr>
      <vt:lpstr>Calibri</vt:lpstr>
      <vt:lpstr>Calibri Light</vt:lpstr>
      <vt:lpstr>Courier New</vt:lpstr>
      <vt:lpstr>Helvetica</vt:lpstr>
      <vt:lpstr>Times New Roman</vt:lpstr>
      <vt:lpstr>Office Theme</vt:lpstr>
      <vt:lpstr>Data Download </vt:lpstr>
      <vt:lpstr>PowerPoint Presentation</vt:lpstr>
      <vt:lpstr>PowerPoint Presentation</vt:lpstr>
      <vt:lpstr>iDigBio API</vt:lpstr>
      <vt:lpstr>R based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considerations:</vt:lpstr>
      <vt:lpstr>Other considerations: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Download </dc:title>
  <dc:creator>Michelle Gaynor</dc:creator>
  <cp:lastModifiedBy>Whitehurst,Lauren E</cp:lastModifiedBy>
  <cp:revision>14</cp:revision>
  <dcterms:created xsi:type="dcterms:W3CDTF">2019-06-24T18:56:17Z</dcterms:created>
  <dcterms:modified xsi:type="dcterms:W3CDTF">2020-07-31T14:03:58Z</dcterms:modified>
</cp:coreProperties>
</file>

<file path=docProps/thumbnail.jpeg>
</file>